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3.xml" ContentType="application/vnd.openxmlformats-officedocument.presentationml.tags+xml"/>
  <Override PartName="/ppt/tags/tag15.xml" ContentType="application/vnd.openxmlformats-officedocument.presentationml.tags+xml"/>
  <Override PartName="/ppt/tags/tag4.xml" ContentType="application/vnd.openxmlformats-officedocument.presentationml.tags+xml"/>
  <Override PartName="/ppt/tags/tag16.xml" ContentType="application/vnd.openxmlformats-officedocument.presentationml.tags+xml"/>
  <Override PartName="/ppt/tags/tag5.xml" ContentType="application/vnd.openxmlformats-officedocument.presentationml.tags+xml"/>
  <Override PartName="/ppt/tags/tag17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21.xml" ContentType="application/vnd.openxmlformats-officedocument.presentationml.tags+xml"/>
  <Override PartName="/ppt/tags/tag18.xml" ContentType="application/vnd.openxmlformats-officedocument.presentationml.tags+xml"/>
  <Override PartName="/docProps/custom.xml" ContentType="application/vnd.openxmlformats-officedocument.custom-propertie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22.xml" ContentType="application/vnd.openxmlformats-officedocument.presentationml.tags+xml"/>
  <Override PartName="/ppt/tags/tag11.xml" ContentType="application/vnd.openxmlformats-officedocument.presentationml.tags+xml"/>
  <Override PartName="/ppt/tags/tag14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docProps/core.xml" ContentType="application/vnd.openxmlformats-package.core-properties+xml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10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6.xml" ContentType="application/vnd.openxmlformats-officedocument.presentationml.tags+xml"/>
  <Override PartName="/ppt/tags/tag1.xml" ContentType="application/vnd.openxmlformats-officedocument.presentationml.tags+xml"/>
  <Override PartName="/ppt/tags/tag25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2"/>
  </p:notesMasterIdLst>
  <p:handoutMasterIdLst>
    <p:handoutMasterId r:id="rId23"/>
  </p:handoutMasterIdLst>
  <p:sldIdLst>
    <p:sldId id="297" r:id="rId2"/>
    <p:sldId id="298" r:id="rId3"/>
    <p:sldId id="299" r:id="rId4"/>
    <p:sldId id="302" r:id="rId5"/>
    <p:sldId id="303" r:id="rId6"/>
    <p:sldId id="304" r:id="rId7"/>
    <p:sldId id="307" r:id="rId8"/>
    <p:sldId id="311" r:id="rId9"/>
    <p:sldId id="313" r:id="rId10"/>
    <p:sldId id="315" r:id="rId11"/>
    <p:sldId id="317" r:id="rId12"/>
    <p:sldId id="320" r:id="rId13"/>
    <p:sldId id="325" r:id="rId14"/>
    <p:sldId id="326" r:id="rId15"/>
    <p:sldId id="327" r:id="rId16"/>
    <p:sldId id="328" r:id="rId17"/>
    <p:sldId id="330" r:id="rId18"/>
    <p:sldId id="331" r:id="rId19"/>
    <p:sldId id="333" r:id="rId20"/>
    <p:sldId id="337" r:id="rId21"/>
  </p:sldIdLst>
  <p:sldSz cx="9144000" cy="6858000" type="screen4x3"/>
  <p:notesSz cx="7315200" cy="96012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378" autoAdjust="0"/>
  </p:normalViewPr>
  <p:slideViewPr>
    <p:cSldViewPr>
      <p:cViewPr>
        <p:scale>
          <a:sx n="50" d="100"/>
          <a:sy n="50" d="100"/>
        </p:scale>
        <p:origin x="826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07"/>
    </p:cViewPr>
  </p:sorterViewPr>
  <p:notesViewPr>
    <p:cSldViewPr>
      <p:cViewPr varScale="1">
        <p:scale>
          <a:sx n="80" d="100"/>
          <a:sy n="80" d="100"/>
        </p:scale>
        <p:origin x="3804" y="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/>
          <a:lstStyle>
            <a:lvl1pPr algn="r">
              <a:defRPr sz="1300"/>
            </a:lvl1pPr>
          </a:lstStyle>
          <a:p>
            <a:fld id="{3D37F953-1D07-4E95-A7EE-D1A08A3E9301}" type="datetimeFigureOut">
              <a:rPr lang="en-US" smtClean="0"/>
              <a:t>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2" tIns="47870" rIns="95742" bIns="47870" rtlCol="0" anchor="b"/>
          <a:lstStyle>
            <a:lvl1pPr algn="r">
              <a:defRPr sz="1300"/>
            </a:lvl1pPr>
          </a:lstStyle>
          <a:p>
            <a:fld id="{6CE97719-19D2-4809-990E-DC2520893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9335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471488"/>
            <a:ext cx="3305175" cy="247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2" tIns="47870" rIns="95742" bIns="478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0145" y="3116455"/>
            <a:ext cx="6534912" cy="6044034"/>
          </a:xfrm>
          <a:prstGeom prst="rect">
            <a:avLst/>
          </a:prstGeom>
        </p:spPr>
        <p:txBody>
          <a:bodyPr vert="horz" lIns="95742" tIns="47870" rIns="95742" bIns="4787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87681" y="3022017"/>
            <a:ext cx="633984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2"/>
          <p:cNvSpPr>
            <a:spLocks noGrp="1"/>
          </p:cNvSpPr>
          <p:nvPr>
            <p:ph type="dt" idx="1"/>
          </p:nvPr>
        </p:nvSpPr>
        <p:spPr>
          <a:xfrm>
            <a:off x="0" y="9223448"/>
            <a:ext cx="1755648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l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Revised:</a:t>
            </a:r>
          </a:p>
          <a:p>
            <a:r>
              <a:rPr lang="en-US" dirty="0"/>
              <a:t>02/2018</a:t>
            </a: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755648" y="9223448"/>
            <a:ext cx="3803904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ct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Advanced Roadside Impaired Driving Enforcement</a:t>
            </a:r>
          </a:p>
          <a:p>
            <a:r>
              <a:rPr lang="en-US" dirty="0"/>
              <a:t>Drugs in the Human Body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376070" y="9223448"/>
            <a:ext cx="1755648" cy="377752"/>
          </a:xfrm>
          <a:prstGeom prst="rect">
            <a:avLst/>
          </a:prstGeom>
        </p:spPr>
        <p:txBody>
          <a:bodyPr vert="horz" lIns="95742" tIns="47870" rIns="95742" bIns="47870" rtlCol="0" anchor="t"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Session 4</a:t>
            </a:r>
          </a:p>
          <a:p>
            <a:r>
              <a:rPr lang="en-US" dirty="0"/>
              <a:t>Page </a:t>
            </a:r>
            <a:fld id="{BC83BB2A-1821-49CB-96A1-2EE42A7DF033}" type="slidenum">
              <a:rPr lang="en-US" smtClean="0"/>
              <a:pPr/>
              <a:t>‹#›</a:t>
            </a:fld>
            <a:r>
              <a:rPr lang="en-US" dirty="0"/>
              <a:t> of 41</a:t>
            </a:r>
          </a:p>
        </p:txBody>
      </p:sp>
    </p:spTree>
    <p:extLst>
      <p:ext uri="{BB962C8B-B14F-4D97-AF65-F5344CB8AC3E}">
        <p14:creationId xmlns:p14="http://schemas.microsoft.com/office/powerpoint/2010/main" val="1353568144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lnSpc>
        <a:spcPct val="114000"/>
      </a:lnSpc>
      <a:spcBef>
        <a:spcPts val="600"/>
      </a:spcBef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758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10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1029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116455"/>
            <a:ext cx="64942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11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995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2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12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20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13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14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217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15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177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16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93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17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074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18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415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b="0" i="0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19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46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0066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34276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2847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570474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20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67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3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35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4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363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5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814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2313" y="198438"/>
            <a:ext cx="3427412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tabLst>
                <a:tab pos="6218789" algn="r"/>
              </a:tabLst>
            </a:pPr>
            <a:endParaRPr lang="en-US" dirty="0">
              <a:latin typeface="+mn-lt"/>
              <a:ea typeface="Calibri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6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28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76438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770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b="1" i="1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7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522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8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230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3900" y="198438"/>
            <a:ext cx="3425825" cy="25701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7200" y="3116455"/>
            <a:ext cx="6400800" cy="604403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en-US" kern="12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Revised:</a:t>
            </a:r>
          </a:p>
          <a:p>
            <a:r>
              <a:rPr lang="en-US"/>
              <a:t>02/2018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Roadside Impaired Driving Enforcement</a:t>
            </a:r>
          </a:p>
          <a:p>
            <a:r>
              <a:rPr lang="en-US"/>
              <a:t>Drugs in the Human Body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Session 4</a:t>
            </a:r>
          </a:p>
          <a:p>
            <a:r>
              <a:rPr lang="en-US"/>
              <a:t>Page </a:t>
            </a:r>
            <a:fld id="{BC83BB2A-1821-49CB-96A1-2EE42A7DF033}" type="slidenum">
              <a:rPr lang="en-US" smtClean="0"/>
              <a:pPr/>
              <a:t>9</a:t>
            </a:fld>
            <a:r>
              <a:rPr lang="en-US"/>
              <a:t> of 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86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91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640080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297680"/>
          </a:xfrm>
        </p:spPr>
        <p:txBody>
          <a:bodyPr/>
          <a:lstStyle>
            <a:lvl2pPr marL="457200" indent="-223838">
              <a:buFont typeface="Arial" pitchFamily="34" charset="0"/>
              <a:buChar char="•"/>
              <a:defRPr/>
            </a:lvl2pPr>
            <a:lvl4pPr marL="1027113" indent="-339725"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7888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45920"/>
            <a:ext cx="8229600" cy="4297680"/>
          </a:xfrm>
          <a:prstGeom prst="rect">
            <a:avLst/>
          </a:prstGeom>
        </p:spPr>
        <p:txBody>
          <a:bodyPr/>
          <a:lstStyle>
            <a:lvl1pPr>
              <a:defRPr b="0"/>
            </a:lvl1pPr>
            <a:lvl2pPr marL="457200" indent="-223838">
              <a:buFont typeface="Arial" pitchFamily="34" charset="0"/>
              <a:buChar char="•"/>
              <a:defRPr b="0"/>
            </a:lvl2pPr>
            <a:lvl3pPr>
              <a:defRPr b="0"/>
            </a:lvl3pPr>
            <a:lvl4pPr marL="1027113" indent="-339725">
              <a:defRPr b="0"/>
            </a:lvl4pPr>
            <a:lvl5pPr>
              <a:defRPr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548640"/>
            <a:ext cx="8229600" cy="6400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0290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3701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2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EBFA54A-67F8-4511-9AEA-1964CF44420F}"/>
              </a:ext>
            </a:extLst>
          </p:cNvPr>
          <p:cNvSpPr/>
          <p:nvPr userDrawn="1"/>
        </p:nvSpPr>
        <p:spPr>
          <a:xfrm>
            <a:off x="0" y="6492875"/>
            <a:ext cx="9144000" cy="365760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548640"/>
            <a:ext cx="8229600" cy="64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Title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5920"/>
            <a:ext cx="8229600" cy="429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First Level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9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6835774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spc="300">
                <a:solidFill>
                  <a:schemeClr val="bg1"/>
                </a:solidFill>
                <a:latin typeface="Arial Narrow" panose="020B0606020202030204" pitchFamily="34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482593-3DB6-46E0-9669-FC8F206F4005}"/>
              </a:ext>
            </a:extLst>
          </p:cNvPr>
          <p:cNvSpPr/>
          <p:nvPr userDrawn="1"/>
        </p:nvSpPr>
        <p:spPr>
          <a:xfrm>
            <a:off x="0" y="-11430"/>
            <a:ext cx="9144000" cy="365760"/>
          </a:xfrm>
          <a:prstGeom prst="rect">
            <a:avLst/>
          </a:prstGeom>
          <a:solidFill>
            <a:schemeClr val="tx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37">
            <a:extLst>
              <a:ext uri="{FF2B5EF4-FFF2-40B4-BE49-F238E27FC236}">
                <a16:creationId xmlns:a16="http://schemas.microsoft.com/office/drawing/2014/main" id="{0AFAF027-37C0-4647-9313-61A66FA9A94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0932" y="17561"/>
            <a:ext cx="787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latin typeface="Arial Narrow" panose="020B0606020202030204" pitchFamily="34" charset="0"/>
              </a:rPr>
              <a:t>Session 4 – Drugs in the Human Body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44307-A84B-480B-8747-E77606C5366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47248" y="30480"/>
            <a:ext cx="222126" cy="274320"/>
          </a:xfrm>
          <a:prstGeom prst="rect">
            <a:avLst/>
          </a:prstGeom>
        </p:spPr>
      </p:pic>
      <p:sp>
        <p:nvSpPr>
          <p:cNvPr id="14" name="Text Box 4">
            <a:extLst>
              <a:ext uri="{FF2B5EF4-FFF2-40B4-BE49-F238E27FC236}">
                <a16:creationId xmlns:a16="http://schemas.microsoft.com/office/drawing/2014/main" id="{03FEC388-686E-4B92-BB72-B464E32F14E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3500" y="6508750"/>
            <a:ext cx="523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FFFFFF"/>
                </a:solidFill>
                <a:latin typeface="Arial Black" panose="020B0A04020102020204" pitchFamily="34" charset="0"/>
              </a:rPr>
              <a:t>ARIDE</a:t>
            </a:r>
            <a:endParaRPr lang="en-US" sz="1400" dirty="0">
              <a:solidFill>
                <a:srgbClr val="FFFFFF"/>
              </a:solidFill>
              <a:latin typeface="Arial Black" panose="020B0A04020102020204" pitchFamily="34" charset="0"/>
            </a:endParaRPr>
          </a:p>
        </p:txBody>
      </p:sp>
    </p:spTree>
    <p:custDataLst>
      <p:tags r:id="rId6"/>
    </p:custDataLst>
    <p:extLst>
      <p:ext uri="{BB962C8B-B14F-4D97-AF65-F5344CB8AC3E}">
        <p14:creationId xmlns:p14="http://schemas.microsoft.com/office/powerpoint/2010/main" val="76139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0" u="none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56AC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200" b="1">
          <a:solidFill>
            <a:srgbClr val="003D7D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ts val="600"/>
        </a:spcAft>
        <a:defRPr sz="2600" b="0">
          <a:solidFill>
            <a:srgbClr val="000000"/>
          </a:solidFill>
          <a:latin typeface="+mj-lt"/>
          <a:ea typeface="+mn-ea"/>
          <a:cs typeface="+mn-cs"/>
        </a:defRPr>
      </a:lvl1pPr>
      <a:lvl2pPr marL="457200" indent="-228600" algn="l" rtl="0" eaLnBrk="0" fontAlgn="base" hangingPunct="0">
        <a:spcBef>
          <a:spcPct val="0"/>
        </a:spcBef>
        <a:spcAft>
          <a:spcPts val="600"/>
        </a:spcAft>
        <a:buFont typeface="Arial" panose="020B0604020202020204" pitchFamily="34" charset="0"/>
        <a:buChar char="•"/>
        <a:defRPr sz="2600" b="0">
          <a:solidFill>
            <a:srgbClr val="000000"/>
          </a:solidFill>
          <a:latin typeface="+mj-lt"/>
        </a:defRPr>
      </a:lvl2pPr>
      <a:lvl3pPr marL="685800" indent="-231775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3pPr>
      <a:lvl4pPr marL="1143000" indent="-339725" algn="l" rtl="0" eaLnBrk="0" fontAlgn="base" hangingPunct="0">
        <a:spcBef>
          <a:spcPct val="0"/>
        </a:spcBef>
        <a:spcAft>
          <a:spcPts val="600"/>
        </a:spcAft>
        <a:buFont typeface="Wingdings" panose="05000000000000000000" pitchFamily="2" charset="2"/>
        <a:buChar char="ü"/>
        <a:defRPr sz="2600" b="0">
          <a:solidFill>
            <a:srgbClr val="000000"/>
          </a:solidFill>
          <a:latin typeface="+mj-lt"/>
        </a:defRPr>
      </a:lvl4pPr>
      <a:lvl5pPr marL="1377950" indent="-230188" algn="l" rtl="0" eaLnBrk="0" fontAlgn="base" hangingPunct="0">
        <a:spcBef>
          <a:spcPct val="0"/>
        </a:spcBef>
        <a:spcAft>
          <a:spcPts val="600"/>
        </a:spcAft>
        <a:buFont typeface="Trebuchet MS" pitchFamily="34" charset="0"/>
        <a:buChar char="―"/>
        <a:defRPr sz="2600" b="0">
          <a:solidFill>
            <a:srgbClr val="000000"/>
          </a:solidFill>
          <a:latin typeface="+mj-lt"/>
        </a:defRPr>
      </a:lvl5pPr>
      <a:lvl6pPr marL="18351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6pPr>
      <a:lvl7pPr marL="22923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7pPr>
      <a:lvl8pPr marL="27495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8pPr>
      <a:lvl9pPr marL="3206750" indent="-230188" algn="l" rtl="0" fontAlgn="base">
        <a:spcBef>
          <a:spcPct val="0"/>
        </a:spcBef>
        <a:spcAft>
          <a:spcPct val="0"/>
        </a:spcAft>
        <a:buChar char="•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2794000" y="1463040"/>
            <a:ext cx="355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56AC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1200" b="1">
                <a:solidFill>
                  <a:srgbClr val="003D7D"/>
                </a:solidFill>
                <a:latin typeface="Arial" charset="0"/>
              </a:defRPr>
            </a:lvl9pPr>
          </a:lstStyle>
          <a:p>
            <a:r>
              <a:rPr lang="en-US" altLang="en-US" kern="0" dirty="0">
                <a:solidFill>
                  <a:schemeClr val="tx2"/>
                </a:solidFill>
              </a:rPr>
              <a:t>Session 4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918018" y="2743200"/>
            <a:ext cx="7307964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763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000000"/>
                </a:solidFill>
                <a:latin typeface="Arial"/>
              </a:rPr>
              <a:t>Drugs in the Human Body</a:t>
            </a:r>
            <a:endParaRPr lang="en-US" sz="3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183" y="5435938"/>
            <a:ext cx="1109027" cy="10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87" y="5660044"/>
            <a:ext cx="1136643" cy="7592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09" y="5844671"/>
            <a:ext cx="1658382" cy="390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6242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Homeostasis 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46869" y="1905000"/>
            <a:ext cx="8450262" cy="1371600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US" dirty="0"/>
              <a:t>Homeostasis is a dynamic, self-regulating process by which the body maintains a balanced or constant state while adjusting to internal and external conditions. </a:t>
            </a:r>
          </a:p>
          <a:p>
            <a:pPr marL="0" indent="0" algn="ctr">
              <a:spcBef>
                <a:spcPts val="1200"/>
              </a:spcBef>
              <a:defRPr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960672-5936-456E-B5EB-0566262B05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684" y="3731991"/>
            <a:ext cx="5702631" cy="269951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6845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15912" y="548640"/>
            <a:ext cx="8512174" cy="640080"/>
          </a:xfrm>
        </p:spPr>
        <p:txBody>
          <a:bodyPr/>
          <a:lstStyle/>
          <a:p>
            <a:r>
              <a:rPr lang="en-US" altLang="en-US" dirty="0"/>
              <a:t>Interactions of Drugs and the Body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D22B0541-9D39-4701-9831-82E9BC4B703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A0D7BEA-14E1-40D3-BCBE-E1128F3B6A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7227" y="1447800"/>
            <a:ext cx="6849545" cy="45663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91766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Methods of Administration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71600" y="1557789"/>
            <a:ext cx="6400800" cy="457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247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457200"/>
            <a:ext cx="8051800" cy="1454150"/>
          </a:xfrm>
        </p:spPr>
        <p:txBody>
          <a:bodyPr/>
          <a:lstStyle/>
          <a:p>
            <a:r>
              <a:rPr lang="en-US" altLang="en-US" dirty="0"/>
              <a:t>Medical Conditions That May Mimic Drug Impairment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09600" y="2590800"/>
            <a:ext cx="3810000" cy="18288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Head Trauma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Stroke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Diabetes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876800" y="2590800"/>
            <a:ext cx="3810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Shock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Multiple Sclerosis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kern="0" dirty="0">
                <a:solidFill>
                  <a:srgbClr val="000000"/>
                </a:solidFill>
              </a:rPr>
              <a:t>Other Conditions</a:t>
            </a:r>
          </a:p>
          <a:p>
            <a:pPr marL="282575" indent="-282575">
              <a:spcBef>
                <a:spcPts val="1200"/>
              </a:spcBef>
              <a:defRPr/>
            </a:pPr>
            <a:endParaRPr lang="en-US" sz="2600" b="0" kern="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00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Head Trauma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3" y="1828800"/>
            <a:ext cx="4648200" cy="4132262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dirty="0"/>
              <a:t>Confusion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Disoriented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Lack of coordination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Slowed responses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Speech impairment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pupils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tracking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12936" y="1752600"/>
            <a:ext cx="4572000" cy="3166319"/>
          </a:xfrm>
          <a:prstGeom prst="rect">
            <a:avLst/>
          </a:prstGeom>
        </p:spPr>
      </p:pic>
      <p:pic>
        <p:nvPicPr>
          <p:cNvPr id="7" name="Picture 2" descr="https://lh5.googleusercontent.com/U0AVVbe3gZD0f8aSxkue4lvdFzuf-WIr7mAyIOOnOYrNmwu3FyxL4izwSo9kKzAnxiqqPDNChoScS09wD0V7xy9HDaX5-51iFF-u0pLbrvVr5NkZdo3IfoVxBM9ep5CFNQ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12936" y="4995119"/>
            <a:ext cx="4572000" cy="1157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805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Stroke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3632200" cy="36576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Unequal pupils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Weakness on one side of the body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Slurred speech, facial droop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Confused, frightened</a:t>
            </a:r>
          </a:p>
        </p:txBody>
      </p:sp>
      <p:pic>
        <p:nvPicPr>
          <p:cNvPr id="1028" name="Picture 4" descr="https://lh3.googleusercontent.com/ehWkU4UQh0P9YspHKyFbYMR31vWznxhyk3fUCt44_2efc6bEfkaKPZMrDDbZsxCJNJucSp5UoylZBLu8c79ol4ill6pEML3hjHJ-1VsXyLvVhgWiVKDQ5UncHbf8yOkaOQ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1"/>
          <a:stretch/>
        </p:blipFill>
        <p:spPr bwMode="auto">
          <a:xfrm>
            <a:off x="4559808" y="2361796"/>
            <a:ext cx="4291584" cy="213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3507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Diabetes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16438" y="2057400"/>
            <a:ext cx="4307962" cy="38862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Confused or non-responsive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Sweat profusely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Cold, clammy skin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Rapid, weak pulse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require immediate medical attention</a:t>
            </a:r>
          </a:p>
        </p:txBody>
      </p:sp>
      <p:pic>
        <p:nvPicPr>
          <p:cNvPr id="12290" name="Picture 2" descr="C:\Users\Pam.Mccaskill\AppData\Local\Microsoft\Windows\Temporary Internet Files\Content.IE5\F2DFTLSH\sweating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995" y="2362200"/>
            <a:ext cx="3892379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08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Shock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19117" y="1901829"/>
            <a:ext cx="8243887" cy="3508375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Occurs when the body is not getting enough blood flow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Requires immediate medical attention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Dazed 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Uncoordinated </a:t>
            </a:r>
          </a:p>
          <a:p>
            <a:pPr marL="914400" lvl="1" indent="-450850">
              <a:spcBef>
                <a:spcPts val="1200"/>
              </a:spcBef>
              <a:buFont typeface="Wingdings" panose="05000000000000000000" pitchFamily="2" charset="2"/>
              <a:buChar char="ü"/>
              <a:defRPr/>
            </a:pPr>
            <a:r>
              <a:rPr lang="en-US" sz="2400" b="0" dirty="0"/>
              <a:t>Non-responsive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248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Multiple Sclerosis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19112" y="1860550"/>
            <a:ext cx="8167688" cy="377825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lack coordination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Tremors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Slurred or garbled speech</a:t>
            </a:r>
          </a:p>
          <a:p>
            <a:pPr marL="282575" indent="-282575">
              <a:spcBef>
                <a:spcPts val="1200"/>
              </a:spcBef>
              <a:buFont typeface="Arial" pitchFamily="34" charset="0"/>
              <a:buChar char="•"/>
              <a:defRPr/>
            </a:pPr>
            <a:r>
              <a:rPr lang="en-US" sz="2600" b="0" dirty="0"/>
              <a:t>May appear alert and responsive to questions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5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 dirty="0"/>
              <a:t>Mental Health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48660" y="2170906"/>
            <a:ext cx="5318740" cy="3352800"/>
          </a:xfrm>
        </p:spPr>
        <p:txBody>
          <a:bodyPr/>
          <a:lstStyle/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Anxiety (Panic Disorder)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Depression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Bipolar Disorder</a:t>
            </a:r>
          </a:p>
          <a:p>
            <a:pPr marL="282575" indent="-282575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Schizophrenia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2286000"/>
            <a:ext cx="43303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2901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Describe major systems in human body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Identify methods of administration and general effects of drugs</a:t>
            </a:r>
          </a:p>
          <a:p>
            <a:pPr marL="457200" indent="-457200">
              <a:spcBef>
                <a:spcPts val="1200"/>
              </a:spcBef>
              <a:buFontTx/>
              <a:buChar char="•"/>
            </a:pPr>
            <a:r>
              <a:rPr lang="en-US" altLang="en-US" sz="2600" b="0" dirty="0"/>
              <a:t>Identify medical conditions that may mimic drug impairment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/>
              <a:t>Learning Objectives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0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Questions?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4-</a:t>
            </a:r>
            <a:fld id="{D22B0541-9D39-4701-9831-82E9BC4B7038}" type="slidenum">
              <a:rPr lang="en-US" smtClean="0"/>
              <a:pPr/>
              <a:t>20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8984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0" y="571500"/>
            <a:ext cx="8896350" cy="80010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en-US" altLang="en-US" dirty="0">
                <a:cs typeface="Times New Roman" pitchFamily="18" charset="0"/>
              </a:rPr>
              <a:t>Drugs in the Human Body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 descr="A close up of a person's eyes&#10;&#10;Description automatically generated">
            <a:extLst>
              <a:ext uri="{FF2B5EF4-FFF2-40B4-BE49-F238E27FC236}">
                <a16:creationId xmlns:a16="http://schemas.microsoft.com/office/drawing/2014/main" id="{908A8CEC-B987-4E36-8C95-733E618F3BE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r="4666" b="10430"/>
          <a:stretch/>
        </p:blipFill>
        <p:spPr>
          <a:xfrm>
            <a:off x="274320" y="2820954"/>
            <a:ext cx="4495800" cy="2005104"/>
          </a:xfrm>
          <a:prstGeom prst="rect">
            <a:avLst/>
          </a:prstGeom>
        </p:spPr>
      </p:pic>
      <p:pic>
        <p:nvPicPr>
          <p:cNvPr id="4" name="Picture 3" descr="A person with his hands on his face&#10;&#10;Description automatically generated with low confidence">
            <a:extLst>
              <a:ext uri="{FF2B5EF4-FFF2-40B4-BE49-F238E27FC236}">
                <a16:creationId xmlns:a16="http://schemas.microsoft.com/office/drawing/2014/main" id="{D02ADC81-C962-4335-8971-9145BC98D0F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60" t="131" r="21648" b="-131"/>
          <a:stretch/>
        </p:blipFill>
        <p:spPr>
          <a:xfrm>
            <a:off x="4972051" y="1627213"/>
            <a:ext cx="3867149" cy="439258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2106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95300" y="3429000"/>
            <a:ext cx="8153400" cy="1408108"/>
          </a:xfrm>
        </p:spPr>
        <p:txBody>
          <a:bodyPr/>
          <a:lstStyle/>
          <a:p>
            <a:pPr marL="0" indent="0" algn="ctr">
              <a:spcBef>
                <a:spcPts val="1200"/>
              </a:spcBef>
            </a:pPr>
            <a:r>
              <a:rPr lang="en-US" altLang="en-US" dirty="0"/>
              <a:t>A drug is any substance that, when taken into the human body, can impair the ability of the person to operate a vehicle safely.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2286000"/>
            <a:ext cx="8534400" cy="7620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What is a Drug?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8103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343400"/>
          </a:xfrm>
        </p:spPr>
        <p:txBody>
          <a:bodyPr/>
          <a:lstStyle/>
          <a:p>
            <a:pPr marL="0" indent="0">
              <a:spcBef>
                <a:spcPts val="1200"/>
              </a:spcBef>
              <a:defRPr/>
            </a:pPr>
            <a:r>
              <a:rPr lang="en-US" sz="2600" b="0" dirty="0"/>
              <a:t>A chemical that alters brain/body function resulting in temporary changes in: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Perception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Mood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Consciousness</a:t>
            </a:r>
          </a:p>
          <a:p>
            <a:pPr marL="519113" lvl="1" indent="-292100">
              <a:spcBef>
                <a:spcPts val="1200"/>
              </a:spcBef>
              <a:defRPr/>
            </a:pPr>
            <a:r>
              <a:rPr lang="en-US" sz="2400" b="0" dirty="0"/>
              <a:t>Behavior</a:t>
            </a:r>
          </a:p>
          <a:p>
            <a:pPr>
              <a:spcBef>
                <a:spcPts val="1200"/>
              </a:spcBef>
              <a:defRPr/>
            </a:pPr>
            <a:endParaRPr lang="en-US" b="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Psychoactive Drugs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F729AEEA-7C40-4681-90E1-2488916DEB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200" y="2970031"/>
            <a:ext cx="4315070" cy="35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24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Major Systems of the Human Body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45638C-9AB0-48F5-9DD4-73FF67AB2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539" y="2819400"/>
            <a:ext cx="8812922" cy="326739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6806A51-96B7-415A-9410-942BF7E8EAA6}"/>
              </a:ext>
            </a:extLst>
          </p:cNvPr>
          <p:cNvSpPr/>
          <p:nvPr/>
        </p:nvSpPr>
        <p:spPr>
          <a:xfrm>
            <a:off x="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827D0F-3924-4A79-8EE5-3F917EFE2EA3}"/>
              </a:ext>
            </a:extLst>
          </p:cNvPr>
          <p:cNvSpPr/>
          <p:nvPr/>
        </p:nvSpPr>
        <p:spPr>
          <a:xfrm>
            <a:off x="1600200" y="2743200"/>
            <a:ext cx="1447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888AFB6-8630-4257-BC80-71FB88D42906}"/>
              </a:ext>
            </a:extLst>
          </p:cNvPr>
          <p:cNvSpPr/>
          <p:nvPr/>
        </p:nvSpPr>
        <p:spPr>
          <a:xfrm>
            <a:off x="3048000" y="2743200"/>
            <a:ext cx="14478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70CD96-8B7D-40A9-9080-05E81478E986}"/>
              </a:ext>
            </a:extLst>
          </p:cNvPr>
          <p:cNvSpPr/>
          <p:nvPr/>
        </p:nvSpPr>
        <p:spPr>
          <a:xfrm>
            <a:off x="445113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687540A-420F-46E9-B0AD-01EFB16A3571}"/>
              </a:ext>
            </a:extLst>
          </p:cNvPr>
          <p:cNvSpPr/>
          <p:nvPr/>
        </p:nvSpPr>
        <p:spPr>
          <a:xfrm>
            <a:off x="5975130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0952FD-2F3A-4E0C-B45C-266BC94E24D8}"/>
              </a:ext>
            </a:extLst>
          </p:cNvPr>
          <p:cNvSpPr/>
          <p:nvPr/>
        </p:nvSpPr>
        <p:spPr>
          <a:xfrm>
            <a:off x="7504505" y="2743200"/>
            <a:ext cx="1524000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783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sz="quarter" idx="1"/>
          </p:nvPr>
        </p:nvSpPr>
        <p:spPr>
          <a:xfrm>
            <a:off x="838200" y="5844245"/>
            <a:ext cx="1642391" cy="494771"/>
          </a:xfrm>
        </p:spPr>
        <p:txBody>
          <a:bodyPr/>
          <a:lstStyle/>
          <a:p>
            <a:pPr marL="0" indent="0" algn="ctr">
              <a:spcBef>
                <a:spcPts val="1200"/>
              </a:spcBef>
              <a:defRPr/>
            </a:pPr>
            <a:r>
              <a:rPr lang="en-US" sz="2600" b="0" dirty="0"/>
              <a:t>Heart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304800" y="533400"/>
            <a:ext cx="8534400" cy="762000"/>
          </a:xfrm>
        </p:spPr>
        <p:txBody>
          <a:bodyPr/>
          <a:lstStyle/>
          <a:p>
            <a:r>
              <a:rPr lang="en-US" altLang="en-US" dirty="0"/>
              <a:t>Muscular System</a:t>
            </a:r>
            <a:r>
              <a:rPr lang="en-US" altLang="en-US" dirty="0">
                <a:solidFill>
                  <a:schemeClr val="bg1"/>
                </a:solidFill>
              </a:rPr>
              <a:t> 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10015D39-7E36-495B-AF9A-D41E6197463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7" y="2514600"/>
            <a:ext cx="7861005" cy="3273081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CBED1BB-58DB-49FF-9988-83D53AB886EB}"/>
              </a:ext>
            </a:extLst>
          </p:cNvPr>
          <p:cNvSpPr txBox="1">
            <a:spLocks/>
          </p:cNvSpPr>
          <p:nvPr/>
        </p:nvSpPr>
        <p:spPr bwMode="auto">
          <a:xfrm>
            <a:off x="3124201" y="1720678"/>
            <a:ext cx="2971799" cy="98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Striated Muscles (“voluntary”)</a:t>
            </a:r>
          </a:p>
          <a:p>
            <a:pPr marL="0" indent="0" algn="ctr">
              <a:spcBef>
                <a:spcPts val="1200"/>
              </a:spcBef>
              <a:defRPr/>
            </a:pPr>
            <a:endParaRPr lang="en-US" kern="0" dirty="0"/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081661DB-C1EF-47F2-80C2-DBE5540CFB61}"/>
              </a:ext>
            </a:extLst>
          </p:cNvPr>
          <p:cNvSpPr txBox="1">
            <a:spLocks/>
          </p:cNvSpPr>
          <p:nvPr/>
        </p:nvSpPr>
        <p:spPr bwMode="auto">
          <a:xfrm>
            <a:off x="333131" y="1720678"/>
            <a:ext cx="2654643" cy="56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Cardiac Muscles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B76F3EF4-FF26-4E05-8283-C2BF6064FF44}"/>
              </a:ext>
            </a:extLst>
          </p:cNvPr>
          <p:cNvSpPr txBox="1">
            <a:spLocks/>
          </p:cNvSpPr>
          <p:nvPr/>
        </p:nvSpPr>
        <p:spPr bwMode="auto">
          <a:xfrm>
            <a:off x="6019800" y="1720678"/>
            <a:ext cx="3200400" cy="8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ts val="600"/>
              </a:spcAft>
              <a:defRPr sz="2600" b="0">
                <a:solidFill>
                  <a:srgbClr val="000000"/>
                </a:solidFill>
                <a:latin typeface="+mj-lt"/>
                <a:ea typeface="+mn-ea"/>
                <a:cs typeface="+mn-cs"/>
              </a:defRPr>
            </a:lvl1pPr>
            <a:lvl2pPr marL="457200" indent="-223838" algn="l" rtl="0" eaLnBrk="0" fontAlgn="base" hangingPunct="0">
              <a:spcBef>
                <a:spcPct val="0"/>
              </a:spcBef>
              <a:spcAft>
                <a:spcPts val="600"/>
              </a:spcAft>
              <a:buFont typeface="Arial" pitchFamily="34" charset="0"/>
              <a:buChar char="•"/>
              <a:defRPr sz="2600" b="0">
                <a:solidFill>
                  <a:srgbClr val="000000"/>
                </a:solidFill>
                <a:latin typeface="+mj-lt"/>
              </a:defRPr>
            </a:lvl2pPr>
            <a:lvl3pPr marL="685800" indent="-231775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3pPr>
            <a:lvl4pPr marL="1027113" indent="-339725" algn="l" rtl="0" eaLnBrk="0" fontAlgn="base" hangingPunct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600" b="0">
                <a:solidFill>
                  <a:srgbClr val="000000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ts val="600"/>
              </a:spcAft>
              <a:buFont typeface="Trebuchet MS" pitchFamily="34" charset="0"/>
              <a:buChar char="―"/>
              <a:defRPr sz="2600" b="0">
                <a:solidFill>
                  <a:srgbClr val="000000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defRPr/>
            </a:pPr>
            <a:r>
              <a:rPr lang="en-US" kern="0" dirty="0"/>
              <a:t>Smooth Muscles (“involuntary”)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BD7C67-7410-4808-955D-2A8816EC5B35}"/>
              </a:ext>
            </a:extLst>
          </p:cNvPr>
          <p:cNvSpPr/>
          <p:nvPr/>
        </p:nvSpPr>
        <p:spPr>
          <a:xfrm>
            <a:off x="228601" y="1524000"/>
            <a:ext cx="2759174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4C9D9F-FCEB-4D3D-8299-8A3A1DBE5A6E}"/>
              </a:ext>
            </a:extLst>
          </p:cNvPr>
          <p:cNvSpPr/>
          <p:nvPr/>
        </p:nvSpPr>
        <p:spPr>
          <a:xfrm>
            <a:off x="3227282" y="1509584"/>
            <a:ext cx="289560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F43383-876C-414C-AA57-6A87908DC08B}"/>
              </a:ext>
            </a:extLst>
          </p:cNvPr>
          <p:cNvSpPr/>
          <p:nvPr/>
        </p:nvSpPr>
        <p:spPr>
          <a:xfrm>
            <a:off x="6019800" y="1524000"/>
            <a:ext cx="289560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702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9113" y="679454"/>
            <a:ext cx="8051800" cy="582613"/>
          </a:xfrm>
        </p:spPr>
        <p:txBody>
          <a:bodyPr/>
          <a:lstStyle/>
          <a:p>
            <a:r>
              <a:rPr lang="en-US" altLang="en-US"/>
              <a:t>Nervous System</a:t>
            </a:r>
            <a:r>
              <a:rPr lang="en-US" altLang="en-US">
                <a:solidFill>
                  <a:schemeClr val="bg1"/>
                </a:solidFill>
              </a:rPr>
              <a:t> </a:t>
            </a:r>
            <a:endParaRPr lang="en-US" alt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2194" y="2065456"/>
            <a:ext cx="1682041" cy="649669"/>
          </a:xfrm>
        </p:spPr>
        <p:txBody>
          <a:bodyPr/>
          <a:lstStyle/>
          <a:p>
            <a:pPr marL="0" indent="0" algn="ctr">
              <a:spcBef>
                <a:spcPts val="1200"/>
              </a:spcBef>
            </a:pPr>
            <a:r>
              <a:rPr lang="en-US" altLang="en-US" sz="2600" b="0" dirty="0"/>
              <a:t>Brain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810" y="2971800"/>
            <a:ext cx="2246810" cy="2133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2926" y="3445103"/>
            <a:ext cx="2440714" cy="1186994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2971800" y="2063018"/>
            <a:ext cx="3200400" cy="64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</a:pPr>
            <a:r>
              <a:rPr lang="en-US" altLang="en-US" sz="2600" b="0" kern="0" dirty="0">
                <a:solidFill>
                  <a:srgbClr val="000000"/>
                </a:solidFill>
              </a:rPr>
              <a:t>Spinal Cord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6672683" y="2055999"/>
            <a:ext cx="1981200" cy="649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3366"/>
                </a:solidFill>
                <a:latin typeface="+mj-lt"/>
                <a:ea typeface="+mn-ea"/>
                <a:cs typeface="+mn-cs"/>
              </a:defRPr>
            </a:lvl1pPr>
            <a:lvl2pPr marL="571500" indent="-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sz="2800" b="1">
                <a:solidFill>
                  <a:srgbClr val="003366"/>
                </a:solidFill>
                <a:latin typeface="+mj-lt"/>
              </a:defRPr>
            </a:lvl2pPr>
            <a:lvl3pPr marL="627063" indent="-17303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400">
                <a:solidFill>
                  <a:srgbClr val="003366"/>
                </a:solidFill>
                <a:latin typeface="+mj-lt"/>
              </a:defRPr>
            </a:lvl3pPr>
            <a:lvl4pPr marL="1031875" indent="-228600" algn="l" rt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  <a:defRPr sz="2000">
                <a:solidFill>
                  <a:srgbClr val="003366"/>
                </a:solidFill>
                <a:latin typeface="+mj-lt"/>
              </a:defRPr>
            </a:lvl4pPr>
            <a:lvl5pPr marL="1377950" indent="-230188" algn="l" rtl="0" eaLnBrk="0" fontAlgn="base" hangingPunct="0">
              <a:spcBef>
                <a:spcPct val="0"/>
              </a:spcBef>
              <a:spcAft>
                <a:spcPct val="0"/>
              </a:spcAft>
              <a:buFont typeface="Trebuchet MS" pitchFamily="34" charset="0"/>
              <a:buChar char="―"/>
              <a:defRPr sz="2000">
                <a:solidFill>
                  <a:srgbClr val="003366"/>
                </a:solidFill>
                <a:latin typeface="+mj-lt"/>
              </a:defRPr>
            </a:lvl5pPr>
            <a:lvl6pPr marL="18351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6pPr>
            <a:lvl7pPr marL="22923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7pPr>
            <a:lvl8pPr marL="27495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8pPr>
            <a:lvl9pPr marL="3206750" indent="-230188" algn="l" rtl="0" fontAlgn="base">
              <a:spcBef>
                <a:spcPct val="0"/>
              </a:spcBef>
              <a:spcAft>
                <a:spcPct val="0"/>
              </a:spcAft>
              <a:buChar char="•"/>
              <a:defRPr>
                <a:solidFill>
                  <a:srgbClr val="003366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</a:pPr>
            <a:r>
              <a:rPr lang="en-US" altLang="en-US" sz="2600" b="0" kern="0" dirty="0">
                <a:solidFill>
                  <a:srgbClr val="000000"/>
                </a:solidFill>
              </a:rPr>
              <a:t>Nerves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31674" r="13510" b="31314"/>
          <a:stretch/>
        </p:blipFill>
        <p:spPr>
          <a:xfrm>
            <a:off x="2960670" y="3316522"/>
            <a:ext cx="3108205" cy="144415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2102377-0FBE-46D4-8920-3362EA8D7DC9}"/>
              </a:ext>
            </a:extLst>
          </p:cNvPr>
          <p:cNvSpPr/>
          <p:nvPr/>
        </p:nvSpPr>
        <p:spPr>
          <a:xfrm>
            <a:off x="228601" y="1524000"/>
            <a:ext cx="2481682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B88BF0-BFA1-4F12-AB4B-AB87547A6662}"/>
              </a:ext>
            </a:extLst>
          </p:cNvPr>
          <p:cNvSpPr/>
          <p:nvPr/>
        </p:nvSpPr>
        <p:spPr>
          <a:xfrm>
            <a:off x="2940038" y="1509584"/>
            <a:ext cx="3200399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F18D05-A792-488B-93D1-15B88D93FF17}"/>
              </a:ext>
            </a:extLst>
          </p:cNvPr>
          <p:cNvSpPr/>
          <p:nvPr/>
        </p:nvSpPr>
        <p:spPr>
          <a:xfrm>
            <a:off x="6242892" y="1524000"/>
            <a:ext cx="2726481" cy="4815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18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Brain</a:t>
            </a:r>
            <a:endParaRPr lang="en-US" alt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3200400" cy="3063932"/>
          </a:xfrm>
        </p:spPr>
        <p:txBody>
          <a:bodyPr anchor="ctr"/>
          <a:lstStyle/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altLang="en-US" sz="2600" b="0" dirty="0"/>
              <a:t>Neurons</a:t>
            </a:r>
          </a:p>
          <a:p>
            <a:pPr marL="282575" indent="-282575">
              <a:buFont typeface="Arial" panose="020B0604020202020204" pitchFamily="34" charset="0"/>
              <a:buChar char="•"/>
            </a:pPr>
            <a:endParaRPr lang="en-US" altLang="en-US" sz="2600" b="0" dirty="0"/>
          </a:p>
          <a:p>
            <a:pPr marL="282575" indent="-282575">
              <a:buFont typeface="Arial" panose="020B0604020202020204" pitchFamily="34" charset="0"/>
              <a:buChar char="•"/>
            </a:pPr>
            <a:r>
              <a:rPr lang="en-US" altLang="en-US" sz="2600" b="0" dirty="0"/>
              <a:t>Neurotransmitters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81400" y="2362200"/>
            <a:ext cx="5446993" cy="306393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solidFill>
                  <a:srgbClr val="FFFFFF"/>
                </a:solidFill>
              </a:rPr>
              <a:t>4-</a:t>
            </a:r>
            <a:fld id="{D22B0541-9D39-4701-9831-82E9BC4B7038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>
              <a:solidFill>
                <a:srgbClr val="FFFFF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4367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97&quot;/&gt;&lt;/object&gt;&lt;object type=&quot;3&quot; unique_id=&quot;10005&quot;&gt;&lt;property id=&quot;20148&quot; value=&quot;5&quot;/&gt;&lt;property id=&quot;20300&quot; value=&quot;Slide 2 - &amp;quot;Learning Objectives&amp;quot;&quot;/&gt;&lt;property id=&quot;20307&quot; value=&quot;298&quot;/&gt;&lt;/object&gt;&lt;object type=&quot;3&quot; unique_id=&quot;10006&quot;&gt;&lt;property id=&quot;20148&quot; value=&quot;5&quot;/&gt;&lt;property id=&quot;20300&quot; value=&quot;Slide 3 - &amp;quot;Drugs in the Human Body&amp;quot;&quot;/&gt;&lt;property id=&quot;20307&quot; value=&quot;299&quot;/&gt;&lt;/object&gt;&lt;object type=&quot;3&quot; unique_id=&quot;10009&quot;&gt;&lt;property id=&quot;20148&quot; value=&quot;5&quot;/&gt;&lt;property id=&quot;20300&quot; value=&quot;Slide 4 - &amp;quot;What is a Drug?&amp;quot;&quot;/&gt;&lt;property id=&quot;20307&quot; value=&quot;302&quot;/&gt;&lt;/object&gt;&lt;object type=&quot;3&quot; unique_id=&quot;10010&quot;&gt;&lt;property id=&quot;20148&quot; value=&quot;5&quot;/&gt;&lt;property id=&quot;20300&quot; value=&quot;Slide 5 - &amp;quot;Psychoactive Drugs&amp;quot;&quot;/&gt;&lt;property id=&quot;20307&quot; value=&quot;303&quot;/&gt;&lt;/object&gt;&lt;object type=&quot;3&quot; unique_id=&quot;10011&quot;&gt;&lt;property id=&quot;20148&quot; value=&quot;5&quot;/&gt;&lt;property id=&quot;20300&quot; value=&quot;Slide 6 - &amp;quot;Major Systems of the Human Body &amp;quot;&quot;/&gt;&lt;property id=&quot;20307&quot; value=&quot;304&quot;/&gt;&lt;/object&gt;&lt;object type=&quot;3&quot; unique_id=&quot;10014&quot;&gt;&lt;property id=&quot;20148&quot; value=&quot;5&quot;/&gt;&lt;property id=&quot;20300&quot; value=&quot;Slide 7 - &amp;quot;Muscular System &amp;quot;&quot;/&gt;&lt;property id=&quot;20307&quot; value=&quot;307&quot;/&gt;&lt;/object&gt;&lt;object type=&quot;3&quot; unique_id=&quot;10018&quot;&gt;&lt;property id=&quot;20148&quot; value=&quot;5&quot;/&gt;&lt;property id=&quot;20300&quot; value=&quot;Slide 8 - &amp;quot;Nervous System &amp;quot;&quot;/&gt;&lt;property id=&quot;20307&quot; value=&quot;311&quot;/&gt;&lt;/object&gt;&lt;object type=&quot;3&quot; unique_id=&quot;10020&quot;&gt;&lt;property id=&quot;20148&quot; value=&quot;5&quot;/&gt;&lt;property id=&quot;20300&quot; value=&quot;Slide 9 - &amp;quot;Brain&amp;quot;&quot;/&gt;&lt;property id=&quot;20307&quot; value=&quot;313&quot;/&gt;&lt;/object&gt;&lt;object type=&quot;3&quot; unique_id=&quot;10022&quot;&gt;&lt;property id=&quot;20148&quot; value=&quot;5&quot;/&gt;&lt;property id=&quot;20300&quot; value=&quot;Slide 10 - &amp;quot;Homeostasis &amp;quot;&quot;/&gt;&lt;property id=&quot;20307&quot; value=&quot;315&quot;/&gt;&lt;/object&gt;&lt;object type=&quot;3&quot; unique_id=&quot;10024&quot;&gt;&lt;property id=&quot;20148&quot; value=&quot;5&quot;/&gt;&lt;property id=&quot;20300&quot; value=&quot;Slide 11 - &amp;quot;Interactions of  Drugs and Alcohol&amp;quot;&quot;/&gt;&lt;property id=&quot;20307&quot; value=&quot;317&quot;/&gt;&lt;/object&gt;&lt;object type=&quot;3&quot; unique_id=&quot;10027&quot;&gt;&lt;property id=&quot;20148&quot; value=&quot;5&quot;/&gt;&lt;property id=&quot;20300&quot; value=&quot;Slide 12 - &amp;quot;Methods of Administration&amp;quot;&quot;/&gt;&lt;property id=&quot;20307&quot; value=&quot;320&quot;/&gt;&lt;/object&gt;&lt;object type=&quot;3&quot; unique_id=&quot;10032&quot;&gt;&lt;property id=&quot;20148&quot; value=&quot;5&quot;/&gt;&lt;property id=&quot;20300&quot; value=&quot;Slide 13 - &amp;quot;Medical Conditions That May Mimic Drug Impairment&amp;quot;&quot;/&gt;&lt;property id=&quot;20307&quot; value=&quot;325&quot;/&gt;&lt;/object&gt;&lt;object type=&quot;3&quot; unique_id=&quot;10033&quot;&gt;&lt;property id=&quot;20148&quot; value=&quot;5&quot;/&gt;&lt;property id=&quot;20300&quot; value=&quot;Slide 14 - &amp;quot;Head Trauma&amp;quot;&quot;/&gt;&lt;property id=&quot;20307&quot; value=&quot;326&quot;/&gt;&lt;/object&gt;&lt;object type=&quot;3&quot; unique_id=&quot;10034&quot;&gt;&lt;property id=&quot;20148&quot; value=&quot;5&quot;/&gt;&lt;property id=&quot;20300&quot; value=&quot;Slide 15 - &amp;quot;Stroke&amp;quot;&quot;/&gt;&lt;property id=&quot;20307&quot; value=&quot;327&quot;/&gt;&lt;/object&gt;&lt;object type=&quot;3&quot; unique_id=&quot;10035&quot;&gt;&lt;property id=&quot;20148&quot; value=&quot;5&quot;/&gt;&lt;property id=&quot;20300&quot; value=&quot;Slide 16 - &amp;quot;Diabetes&amp;quot;&quot;/&gt;&lt;property id=&quot;20307&quot; value=&quot;328&quot;/&gt;&lt;/object&gt;&lt;object type=&quot;3&quot; unique_id=&quot;10037&quot;&gt;&lt;property id=&quot;20148&quot; value=&quot;5&quot;/&gt;&lt;property id=&quot;20300&quot; value=&quot;Slide 17 - &amp;quot;Shock&amp;quot;&quot;/&gt;&lt;property id=&quot;20307&quot; value=&quot;330&quot;/&gt;&lt;/object&gt;&lt;object type=&quot;3&quot; unique_id=&quot;10038&quot;&gt;&lt;property id=&quot;20148&quot; value=&quot;5&quot;/&gt;&lt;property id=&quot;20300&quot; value=&quot;Slide 18 - &amp;quot;Multiple Sclerosis &amp;quot;&quot;/&gt;&lt;property id=&quot;20307&quot; value=&quot;331&quot;/&gt;&lt;/object&gt;&lt;object type=&quot;3&quot; unique_id=&quot;10040&quot;&gt;&lt;property id=&quot;20148&quot; value=&quot;5&quot;/&gt;&lt;property id=&quot;20300&quot; value=&quot;Slide 19 - &amp;quot;Mental Health&amp;quot;&quot;/&gt;&lt;property id=&quot;20307&quot; value=&quot;333&quot;/&gt;&lt;/object&gt;&lt;object type=&quot;3&quot; unique_id=&quot;10044&quot;&gt;&lt;property id=&quot;20148&quot; value=&quot;5&quot;/&gt;&lt;property id=&quot;20300&quot; value=&quot;Slide 20 - &amp;quot;QUESTIONS?&amp;quot;&quot;/&gt;&lt;property id=&quot;20307&quot; value=&quot;337&quot;/&gt;&lt;/object&gt;&lt;/object&gt;&lt;/object&gt;&lt;/database&gt;"/>
  <p:tag name="ARTICULATE_DESIGN_ID_6_DEFAULT DESIGN" val="U14Pg0nW"/>
  <p:tag name="ARTICULATE_SLIDE_COUNT" val="20"/>
  <p:tag name="ARTICULATE_PROJECT_OPEN" val="0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6_Default Design">
  <a:themeElements>
    <a:clrScheme name="DEC">
      <a:dk1>
        <a:srgbClr val="003D7D"/>
      </a:dk1>
      <a:lt1>
        <a:srgbClr val="FFFFFF"/>
      </a:lt1>
      <a:dk2>
        <a:srgbClr val="003D7D"/>
      </a:dk2>
      <a:lt2>
        <a:srgbClr val="38939B"/>
      </a:lt2>
      <a:accent1>
        <a:srgbClr val="F49415"/>
      </a:accent1>
      <a:accent2>
        <a:srgbClr val="FFC100"/>
      </a:accent2>
      <a:accent3>
        <a:srgbClr val="FFFFFF"/>
      </a:accent3>
      <a:accent4>
        <a:srgbClr val="00336A"/>
      </a:accent4>
      <a:accent5>
        <a:srgbClr val="CC0000"/>
      </a:accent5>
      <a:accent6>
        <a:srgbClr val="164794"/>
      </a:accent6>
      <a:hlink>
        <a:srgbClr val="002D5D"/>
      </a:hlink>
      <a:folHlink>
        <a:srgbClr val="1788FF"/>
      </a:folHlink>
    </a:clrScheme>
    <a:fontScheme name="3_Default Design">
      <a:majorFont>
        <a:latin typeface="Arial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B32317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3D7D"/>
        </a:dk1>
        <a:lt1>
          <a:srgbClr val="FFFFFF"/>
        </a:lt1>
        <a:dk2>
          <a:srgbClr val="003D7D"/>
        </a:dk2>
        <a:lt2>
          <a:srgbClr val="38939B"/>
        </a:lt2>
        <a:accent1>
          <a:srgbClr val="D0DDEA"/>
        </a:accent1>
        <a:accent2>
          <a:srgbClr val="5D87A1"/>
        </a:accent2>
        <a:accent3>
          <a:srgbClr val="FFFFFF"/>
        </a:accent3>
        <a:accent4>
          <a:srgbClr val="00336A"/>
        </a:accent4>
        <a:accent5>
          <a:srgbClr val="E4EBF3"/>
        </a:accent5>
        <a:accent6>
          <a:srgbClr val="537A91"/>
        </a:accent6>
        <a:hlink>
          <a:srgbClr val="FFFFFF"/>
        </a:hlink>
        <a:folHlink>
          <a:srgbClr val="38939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1DCCF0BBFCB640886DBD6AA5C4DF7C" ma:contentTypeVersion="20" ma:contentTypeDescription="Create a new document." ma:contentTypeScope="" ma:versionID="c48114ac0c51b36d66285bf2f6f44c61">
  <xsd:schema xmlns:xsd="http://www.w3.org/2001/XMLSchema" xmlns:xs="http://www.w3.org/2001/XMLSchema" xmlns:p="http://schemas.microsoft.com/office/2006/metadata/properties" xmlns:ns1="http://schemas.microsoft.com/sharepoint/v3" xmlns:ns2="d1f51b4b-47f1-4e3b-a064-a1e52dfcf961" xmlns:ns3="bb67591a-a4e0-4be5-8606-6b03c887204c" targetNamespace="http://schemas.microsoft.com/office/2006/metadata/properties" ma:root="true" ma:fieldsID="5d29e4caccaf2cf77bae175b74f9e921" ns1:_="" ns2:_="" ns3:_="">
    <xsd:import namespace="http://schemas.microsoft.com/sharepoint/v3"/>
    <xsd:import namespace="d1f51b4b-47f1-4e3b-a064-a1e52dfcf961"/>
    <xsd:import namespace="bb67591a-a4e0-4be5-8606-6b03c88720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f51b4b-47f1-4e3b-a064-a1e52dfcf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2fb2d66a-8a76-45f0-bdd8-73588bd3e27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67591a-a4e0-4be5-8606-6b03c887204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5b25a2b-8c2b-4d04-9457-f84f85fcc237}" ma:internalName="TaxCatchAll" ma:showField="CatchAllData" ma:web="bb67591a-a4e0-4be5-8606-6b03c88720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lcf76f155ced4ddcb4097134ff3c332f xmlns="d1f51b4b-47f1-4e3b-a064-a1e52dfcf961">
      <Terms xmlns="http://schemas.microsoft.com/office/infopath/2007/PartnerControls"/>
    </lcf76f155ced4ddcb4097134ff3c332f>
    <_Flow_SignoffStatus xmlns="d1f51b4b-47f1-4e3b-a064-a1e52dfcf961" xsi:nil="true"/>
    <TaxCatchAll xmlns="bb67591a-a4e0-4be5-8606-6b03c887204c" xsi:nil="true"/>
  </documentManagement>
</p:properties>
</file>

<file path=customXml/itemProps1.xml><?xml version="1.0" encoding="utf-8"?>
<ds:datastoreItem xmlns:ds="http://schemas.openxmlformats.org/officeDocument/2006/customXml" ds:itemID="{737914F6-CD41-4A4F-93EB-64BC1D6AD1B7}"/>
</file>

<file path=customXml/itemProps2.xml><?xml version="1.0" encoding="utf-8"?>
<ds:datastoreItem xmlns:ds="http://schemas.openxmlformats.org/officeDocument/2006/customXml" ds:itemID="{5397234D-5FFC-4A35-B64D-85097FF07F46}"/>
</file>

<file path=customXml/itemProps3.xml><?xml version="1.0" encoding="utf-8"?>
<ds:datastoreItem xmlns:ds="http://schemas.openxmlformats.org/officeDocument/2006/customXml" ds:itemID="{A92985A2-0A46-42EE-BC84-25960B3E71A6}"/>
</file>

<file path=docProps/app.xml><?xml version="1.0" encoding="utf-8"?>
<Properties xmlns="http://schemas.openxmlformats.org/officeDocument/2006/extended-properties" xmlns:vt="http://schemas.openxmlformats.org/officeDocument/2006/docPropsVTypes">
  <TotalTime>2890</TotalTime>
  <Words>669</Words>
  <Application>Microsoft Office PowerPoint</Application>
  <PresentationFormat>On-screen Show (4:3)</PresentationFormat>
  <Paragraphs>215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Arial Narrow</vt:lpstr>
      <vt:lpstr>Calibri</vt:lpstr>
      <vt:lpstr>Trebuchet MS</vt:lpstr>
      <vt:lpstr>Wingdings</vt:lpstr>
      <vt:lpstr>6_Default Design</vt:lpstr>
      <vt:lpstr>PowerPoint Presentation</vt:lpstr>
      <vt:lpstr>Learning Objectives</vt:lpstr>
      <vt:lpstr>Drugs in the Human Body</vt:lpstr>
      <vt:lpstr>What is a Drug?</vt:lpstr>
      <vt:lpstr>Psychoactive Drugs</vt:lpstr>
      <vt:lpstr>Major Systems of the Human Body </vt:lpstr>
      <vt:lpstr>Muscular System </vt:lpstr>
      <vt:lpstr>Nervous System </vt:lpstr>
      <vt:lpstr>Brain</vt:lpstr>
      <vt:lpstr>Homeostasis </vt:lpstr>
      <vt:lpstr>Interactions of Drugs and the Body</vt:lpstr>
      <vt:lpstr>Methods of Administration</vt:lpstr>
      <vt:lpstr>Medical Conditions That May Mimic Drug Impairment</vt:lpstr>
      <vt:lpstr>Head Trauma</vt:lpstr>
      <vt:lpstr>Stroke</vt:lpstr>
      <vt:lpstr>Diabetes</vt:lpstr>
      <vt:lpstr>Shock</vt:lpstr>
      <vt:lpstr>Multiple Sclerosis </vt:lpstr>
      <vt:lpstr>Mental Health</vt:lpstr>
      <vt:lpstr>Questions?</vt:lpstr>
    </vt:vector>
  </TitlesOfParts>
  <Company>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Roadside  Impaired Driving Enforcement (ARIDE)</dc:title>
  <dc:creator>USDOT_User</dc:creator>
  <cp:lastModifiedBy>Ziegler, Amy (TSI)</cp:lastModifiedBy>
  <cp:revision>201</cp:revision>
  <cp:lastPrinted>2017-09-12T18:04:19Z</cp:lastPrinted>
  <dcterms:created xsi:type="dcterms:W3CDTF">2014-03-05T18:40:20Z</dcterms:created>
  <dcterms:modified xsi:type="dcterms:W3CDTF">2023-01-12T16:48:38Z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E5030D27-D385-4307-B7D8-D11C77008868</vt:lpwstr>
  </property>
  <property fmtid="{D5CDD505-2E9C-101B-9397-08002B2CF9AE}" pid="3" name="ArticulatePath">
    <vt:lpwstr>ARIDE_PPT_04 January 2020</vt:lpwstr>
  </property>
  <property fmtid="{D5CDD505-2E9C-101B-9397-08002B2CF9AE}" pid="4" name="ContentTypeId">
    <vt:lpwstr>0x010100A31DCCF0BBFCB640886DBD6AA5C4DF7C</vt:lpwstr>
  </property>
</Properties>
</file>